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datathon-2025-full-1.onrender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>
                <a:solidFill>
                  <a:srgbClr val="002060"/>
                </a:solidFill>
                <a:latin typeface="Bahnschrift SemiLight Condensed" panose="020B0502040204020203" pitchFamily="34" charset="0"/>
              </a:rPr>
              <a:t>Banking </a:t>
            </a:r>
            <a:r>
              <a:rPr lang="en-US" sz="8800" dirty="0" err="1" smtClean="0">
                <a:solidFill>
                  <a:srgbClr val="002060"/>
                </a:solidFill>
                <a:latin typeface="Bahnschrift SemiLight Condensed" panose="020B0502040204020203" pitchFamily="34" charset="0"/>
              </a:rPr>
              <a:t>Iya</a:t>
            </a:r>
            <a:r>
              <a:rPr lang="en-US" sz="8800" dirty="0" smtClean="0">
                <a:solidFill>
                  <a:srgbClr val="002060"/>
                </a:solidFill>
                <a:latin typeface="Bahnschrift SemiLight Condensed" panose="020B0502040204020203" pitchFamily="34" charset="0"/>
              </a:rPr>
              <a:t> Bola</a:t>
            </a:r>
            <a:endParaRPr lang="en-US" sz="8800" dirty="0">
              <a:solidFill>
                <a:srgbClr val="002060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Bahnschrift" panose="020B0502040204020203" pitchFamily="34" charset="0"/>
              </a:rPr>
              <a:t>Empowering Africa through Data-Driven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969" y="3026528"/>
            <a:ext cx="481333" cy="480139"/>
          </a:xfrm>
          <a:prstGeom prst="rect">
            <a:avLst/>
          </a:prstGeom>
        </p:spPr>
      </p:pic>
      <p:pic>
        <p:nvPicPr>
          <p:cNvPr id="6" name="Beloved(chosic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510" y="62624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4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300" advClick="0" advTm="11568">
        <p14:pan dir="u"/>
      </p:transition>
    </mc:Choice>
    <mc:Fallback>
      <p:transition spd="slow" advClick="0" advTm="11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649295" cy="12808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ahnschrift" panose="020B0502040204020203" pitchFamily="34" charset="0"/>
              </a:rPr>
              <a:t>Validated Understanding </a:t>
            </a:r>
            <a:r>
              <a:rPr lang="en-US" b="1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of </a:t>
            </a:r>
            <a:r>
              <a:rPr lang="en-US" b="1" dirty="0">
                <a:solidFill>
                  <a:srgbClr val="002060"/>
                </a:solidFill>
                <a:latin typeface="Bahnschrift" panose="020B0502040204020203" pitchFamily="34" charset="0"/>
              </a:rPr>
              <a:t>the Problem</a:t>
            </a:r>
            <a:endParaRPr lang="en-US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6" y="1700893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Light Condensed" panose="020B0502040204020203" pitchFamily="34" charset="0"/>
              </a:rPr>
              <a:t>In Sub-Saharan Africa, only 49% of adults have a bank account.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Millions remain excluded due to language barriers, digital illiteracy, and infrastructure gaps</a:t>
            </a:r>
            <a:r>
              <a:rPr lang="en-US" dirty="0" smtClean="0">
                <a:latin typeface="Bahnschrift SemiLight Condensed" panose="020B0502040204020203" pitchFamily="34" charset="0"/>
              </a:rPr>
              <a:t>.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Significant disparities exist (6% in South Sudan to 91% in Mauritius</a:t>
            </a:r>
            <a:r>
              <a:rPr lang="en-US" dirty="0" smtClean="0">
                <a:latin typeface="Bahnschrift SemiLight Condensed" panose="020B0502040204020203" pitchFamily="34" charset="0"/>
              </a:rPr>
              <a:t>).</a:t>
            </a:r>
            <a:endParaRPr lang="en-US" dirty="0">
              <a:latin typeface="Bahnschrift SemiLight Condense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28" y="3662943"/>
            <a:ext cx="4623396" cy="3080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40" y="3662943"/>
            <a:ext cx="3827424" cy="3083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6440" y="6497478"/>
            <a:ext cx="10407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GSMA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4007">
        <p14:warp dir="in"/>
      </p:transition>
    </mc:Choice>
    <mc:Fallback>
      <p:transition spd="slow" advTm="1400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649295" cy="128089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Meet </a:t>
            </a:r>
            <a:r>
              <a:rPr lang="en-US" b="1" dirty="0" err="1" smtClean="0">
                <a:solidFill>
                  <a:srgbClr val="002060"/>
                </a:solidFill>
                <a:latin typeface="Bahnschrift" panose="020B0502040204020203" pitchFamily="34" charset="0"/>
              </a:rPr>
              <a:t>Iya</a:t>
            </a:r>
            <a:r>
              <a:rPr lang="en-US" b="1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 Bola Assistant</a:t>
            </a:r>
            <a:endParaRPr lang="en-US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4495" y="1360008"/>
            <a:ext cx="5612181" cy="1228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Bahnschrift SemiLight Condensed" panose="020B0502040204020203" pitchFamily="34" charset="0"/>
              </a:rPr>
              <a:t>An inclusive multilingual assistant that speaks English, Pidgin, and Yoruba.</a:t>
            </a:r>
            <a:br>
              <a:rPr lang="en-US" dirty="0">
                <a:latin typeface="Bahnschrift SemiLight Condensed" panose="020B0502040204020203" pitchFamily="34" charset="0"/>
              </a:rPr>
            </a:br>
            <a:r>
              <a:rPr lang="en-US" dirty="0">
                <a:latin typeface="Bahnschrift SemiLight Condensed" panose="020B0502040204020203" pitchFamily="34" charset="0"/>
              </a:rPr>
              <a:t>Designed for accessibility, trust, and ease of use</a:t>
            </a:r>
            <a:r>
              <a:rPr lang="en-US" dirty="0" smtClean="0">
                <a:latin typeface="Bahnschrift SemiLight Condensed" panose="020B0502040204020203" pitchFamily="34" charset="0"/>
              </a:rPr>
              <a:t>.</a:t>
            </a:r>
            <a:endParaRPr lang="en-US" dirty="0">
              <a:latin typeface="Bahnschrift SemiLight Condensed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94495" y="2588078"/>
            <a:ext cx="5562226" cy="1458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latin typeface="Bahnschrift SemiLight Condensed" panose="020B0502040204020203" pitchFamily="34" charset="0"/>
              </a:rPr>
              <a:t>Inclusive financial assistant supporting text and optional voice input.</a:t>
            </a:r>
          </a:p>
          <a:p>
            <a:r>
              <a:rPr lang="en-US" sz="1200" dirty="0" smtClean="0">
                <a:latin typeface="Bahnschrift SemiLight Condensed" panose="020B0502040204020203" pitchFamily="34" charset="0"/>
              </a:rPr>
              <a:t>Handles essential financial tasks and extended services (financial education, agriculture payments, school fee reminders).</a:t>
            </a:r>
          </a:p>
          <a:p>
            <a:r>
              <a:rPr lang="en-US" sz="1200" dirty="0" smtClean="0">
                <a:latin typeface="Bahnschrift SemiLight Condensed" panose="020B0502040204020203" pitchFamily="34" charset="0"/>
              </a:rPr>
              <a:t>Designed for low-digital-literacy users with trust, usability, and accessibility in mind.</a:t>
            </a:r>
            <a:endParaRPr lang="en-US" sz="1200" dirty="0">
              <a:latin typeface="Bahnschrift SemiLight Condense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52" y="840921"/>
            <a:ext cx="3569261" cy="5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82129"/>
      </p:ext>
    </p:extLst>
  </p:cSld>
  <p:clrMapOvr>
    <a:masterClrMapping/>
  </p:clrMapOvr>
  <p:transition spd="slow" advTm="15835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649295" cy="128089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What </a:t>
            </a:r>
            <a:r>
              <a:rPr lang="en-US" b="1" dirty="0" err="1" smtClean="0">
                <a:solidFill>
                  <a:srgbClr val="002060"/>
                </a:solidFill>
                <a:latin typeface="Bahnschrift" panose="020B0502040204020203" pitchFamily="34" charset="0"/>
              </a:rPr>
              <a:t>Iya</a:t>
            </a:r>
            <a:r>
              <a:rPr lang="en-US" b="1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 Bola Can Do</a:t>
            </a:r>
            <a:endParaRPr lang="en-US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4494" y="1472038"/>
            <a:ext cx="5612181" cy="1954692"/>
          </a:xfrm>
        </p:spPr>
        <p:txBody>
          <a:bodyPr>
            <a:normAutofit fontScale="25000" lnSpcReduction="20000"/>
          </a:bodyPr>
          <a:lstStyle/>
          <a:p>
            <a:r>
              <a:rPr lang="en-US" sz="7200" b="1" dirty="0"/>
              <a:t>Core Financial Functions:</a:t>
            </a:r>
            <a:endParaRPr lang="en-US" sz="7200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5600" dirty="0" smtClean="0">
                <a:latin typeface="Bahnschrift SemiLight Condensed" panose="020B0502040204020203" pitchFamily="34" charset="0"/>
              </a:rPr>
              <a:t>💸 Transfers  </a:t>
            </a:r>
          </a:p>
          <a:p>
            <a:pPr marL="0" indent="0">
              <a:buNone/>
            </a:pPr>
            <a:r>
              <a:rPr lang="en-US" sz="5600" dirty="0" smtClean="0">
                <a:latin typeface="Bahnschrift SemiLight Condensed" panose="020B0502040204020203" pitchFamily="34" charset="0"/>
              </a:rPr>
              <a:t>	📱 </a:t>
            </a:r>
            <a:r>
              <a:rPr lang="en-US" sz="5600" dirty="0">
                <a:latin typeface="Bahnschrift SemiLight Condensed" panose="020B0502040204020203" pitchFamily="34" charset="0"/>
              </a:rPr>
              <a:t>Airtime/Data  </a:t>
            </a:r>
          </a:p>
          <a:p>
            <a:pPr marL="0" indent="0">
              <a:buNone/>
            </a:pPr>
            <a:r>
              <a:rPr lang="en-US" sz="5600" dirty="0" smtClean="0">
                <a:latin typeface="Bahnschrift SemiLight Condensed" panose="020B0502040204020203" pitchFamily="34" charset="0"/>
              </a:rPr>
              <a:t>	💡 Bill Payments  </a:t>
            </a:r>
          </a:p>
          <a:p>
            <a:pPr marL="0" indent="0">
              <a:buNone/>
            </a:pPr>
            <a:r>
              <a:rPr lang="en-US" sz="5600" dirty="0" smtClean="0">
                <a:latin typeface="Bahnschrift SemiLight Condensed" panose="020B0502040204020203" pitchFamily="34" charset="0"/>
              </a:rPr>
              <a:t>	💰 Micro-Savings</a:t>
            </a:r>
          </a:p>
          <a:p>
            <a:pPr marL="0" indent="0">
              <a:buNone/>
            </a:pPr>
            <a:r>
              <a:rPr lang="en-US" sz="5600" dirty="0" smtClean="0">
                <a:latin typeface="Bahnschrift SemiLight Condensed" panose="020B0502040204020203" pitchFamily="34" charset="0"/>
              </a:rPr>
              <a:t>	📖 Financial Education Tips</a:t>
            </a:r>
            <a:endParaRPr lang="en-US" sz="5600" dirty="0">
              <a:latin typeface="Bahnschrift SemiLight Condensed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19472" y="3510642"/>
            <a:ext cx="5562226" cy="1690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Beyond Banking:</a:t>
            </a:r>
            <a:endParaRPr lang="en-US" dirty="0"/>
          </a:p>
          <a:p>
            <a:pPr marL="0" indent="0">
              <a:buNone/>
            </a:pPr>
            <a:r>
              <a:rPr lang="en-US" sz="1200" dirty="0" smtClean="0"/>
              <a:t>	</a:t>
            </a:r>
            <a:r>
              <a:rPr lang="en-US" sz="1400" dirty="0" smtClean="0">
                <a:latin typeface="Bahnschrift SemiLight Condensed" panose="020B0502040204020203" pitchFamily="34" charset="0"/>
              </a:rPr>
              <a:t>📖 </a:t>
            </a:r>
            <a:r>
              <a:rPr lang="en-US" sz="1400" dirty="0">
                <a:latin typeface="Bahnschrift SemiLight Condensed" panose="020B0502040204020203" pitchFamily="34" charset="0"/>
              </a:rPr>
              <a:t>Financial Literacy Tips  </a:t>
            </a:r>
          </a:p>
          <a:p>
            <a:pPr marL="0" indent="0">
              <a:buNone/>
            </a:pPr>
            <a:r>
              <a:rPr lang="en-US" sz="1400" dirty="0" smtClean="0">
                <a:latin typeface="Bahnschrift SemiLight Condensed" panose="020B0502040204020203" pitchFamily="34" charset="0"/>
              </a:rPr>
              <a:t>	🌾 </a:t>
            </a:r>
            <a:r>
              <a:rPr lang="en-US" sz="1400" dirty="0">
                <a:latin typeface="Bahnschrift SemiLight Condensed" panose="020B0502040204020203" pitchFamily="34" charset="0"/>
              </a:rPr>
              <a:t>Agricultural Payment Integration  </a:t>
            </a:r>
          </a:p>
          <a:p>
            <a:pPr marL="0" indent="0">
              <a:buNone/>
            </a:pPr>
            <a:r>
              <a:rPr lang="en-US" sz="1400" dirty="0" smtClean="0">
                <a:latin typeface="Bahnschrift SemiLight Condensed" panose="020B0502040204020203" pitchFamily="34" charset="0"/>
              </a:rPr>
              <a:t>	🏫 </a:t>
            </a:r>
            <a:r>
              <a:rPr lang="en-US" sz="1400" dirty="0">
                <a:latin typeface="Bahnschrift SemiLight Condensed" panose="020B0502040204020203" pitchFamily="34" charset="0"/>
              </a:rPr>
              <a:t>School Fee Reminders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87" y="791935"/>
            <a:ext cx="3569261" cy="55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88893"/>
      </p:ext>
    </p:extLst>
  </p:cSld>
  <p:clrMapOvr>
    <a:masterClrMapping/>
  </p:clrMapOvr>
  <p:transition spd="slow" advTm="9756">
    <p:wipe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649295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Real-Time Analytics Dashboard</a:t>
            </a:r>
            <a:endParaRPr lang="en-US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4494" y="1472038"/>
            <a:ext cx="5612181" cy="1034398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Light Condensed" panose="020B0502040204020203" pitchFamily="34" charset="0"/>
              </a:rPr>
              <a:t>Track intents, languages, and user engagement.</a:t>
            </a:r>
            <a:br>
              <a:rPr lang="en-US" dirty="0">
                <a:latin typeface="Bahnschrift SemiLight Condensed" panose="020B0502040204020203" pitchFamily="34" charset="0"/>
              </a:rPr>
            </a:br>
            <a:r>
              <a:rPr lang="en-US" dirty="0">
                <a:latin typeface="Bahnschrift SemiLight Condensed" panose="020B0502040204020203" pitchFamily="34" charset="0"/>
              </a:rPr>
              <a:t>See what services are driving inclusion.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94" y="2506436"/>
            <a:ext cx="2957121" cy="3968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578" y="2506436"/>
            <a:ext cx="2899743" cy="40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57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9874">
        <p14:warp dir="in"/>
      </p:transition>
    </mc:Choice>
    <mc:Fallback>
      <p:transition spd="slow" advTm="98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649295" cy="1280890"/>
          </a:xfrm>
        </p:spPr>
        <p:txBody>
          <a:bodyPr>
            <a:norm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Impact &amp; Scalability</a:t>
            </a:r>
            <a:endParaRPr lang="en-US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1838" y="1847849"/>
            <a:ext cx="6155591" cy="1507671"/>
          </a:xfrm>
        </p:spPr>
        <p:txBody>
          <a:bodyPr>
            <a:noAutofit/>
          </a:bodyPr>
          <a:lstStyle/>
          <a:p>
            <a:r>
              <a:rPr lang="en-US" sz="1400" dirty="0">
                <a:latin typeface="Bahnschrift SemiLight Condensed" panose="020B0502040204020203" pitchFamily="34" charset="0"/>
              </a:rPr>
              <a:t>Designed for banks, </a:t>
            </a:r>
            <a:r>
              <a:rPr lang="en-US" sz="1400" dirty="0" err="1">
                <a:latin typeface="Bahnschrift SemiLight Condensed" panose="020B0502040204020203" pitchFamily="34" charset="0"/>
              </a:rPr>
              <a:t>fintechs</a:t>
            </a:r>
            <a:r>
              <a:rPr lang="en-US" sz="1400" dirty="0">
                <a:latin typeface="Bahnschrift SemiLight Condensed" panose="020B0502040204020203" pitchFamily="34" charset="0"/>
              </a:rPr>
              <a:t>, </a:t>
            </a:r>
            <a:r>
              <a:rPr lang="en-US" sz="1400" dirty="0" err="1">
                <a:latin typeface="Bahnschrift SemiLight Condensed" panose="020B0502040204020203" pitchFamily="34" charset="0"/>
              </a:rPr>
              <a:t>telcos</a:t>
            </a:r>
            <a:r>
              <a:rPr lang="en-US" sz="1400" dirty="0">
                <a:latin typeface="Bahnschrift SemiLight Condensed" panose="020B0502040204020203" pitchFamily="34" charset="0"/>
              </a:rPr>
              <a:t>, and community organizations.</a:t>
            </a:r>
          </a:p>
          <a:p>
            <a:r>
              <a:rPr lang="en-US" sz="1400" dirty="0">
                <a:latin typeface="Bahnschrift SemiLight Condensed" panose="020B0502040204020203" pitchFamily="34" charset="0"/>
              </a:rPr>
              <a:t>Supports adoption in underserved regions to increase financial inclusion.</a:t>
            </a:r>
          </a:p>
          <a:p>
            <a:r>
              <a:rPr lang="en-US" sz="1400" dirty="0">
                <a:latin typeface="Bahnschrift SemiLight Condensed" panose="020B0502040204020203" pitchFamily="34" charset="0"/>
              </a:rPr>
              <a:t>Modular design allows addition of new languages, services, and regions.</a:t>
            </a:r>
          </a:p>
          <a:p>
            <a:r>
              <a:rPr lang="en-US" sz="1400" dirty="0">
                <a:latin typeface="Bahnschrift SemiLight Condensed" panose="020B0502040204020203" pitchFamily="34" charset="0"/>
              </a:rPr>
              <a:t>Ensures privacy, trust, and usability for users with low digital literacy</a:t>
            </a:r>
            <a:r>
              <a:rPr lang="en-US" sz="1400" dirty="0" smtClean="0">
                <a:latin typeface="Bahnschrift SemiLight Condensed" panose="020B0502040204020203" pitchFamily="34" charset="0"/>
              </a:rPr>
              <a:t>.</a:t>
            </a:r>
            <a:endParaRPr lang="en-US" sz="1400" dirty="0">
              <a:latin typeface="Bahnschrift SemiLight Condensed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2926" y="1192895"/>
            <a:ext cx="4568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Driving inclusion one conversation at a time.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88" y="3671920"/>
            <a:ext cx="3343321" cy="2386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38" y="3671920"/>
            <a:ext cx="3586138" cy="23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04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4979">
        <p:dissolve/>
      </p:transition>
    </mc:Choice>
    <mc:Fallback>
      <p:transition spd="slow" advTm="14979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649295" cy="1280890"/>
          </a:xfrm>
        </p:spPr>
        <p:txBody>
          <a:bodyPr>
            <a:normAutofit/>
          </a:bodyPr>
          <a:lstStyle/>
          <a:p>
            <a:r>
              <a:rPr lang="en-US" b="1" smtClean="0">
                <a:latin typeface="Bahnschrift" panose="020B0502040204020203" pitchFamily="34" charset="0"/>
              </a:rPr>
              <a:t>Live Demo</a:t>
            </a:r>
            <a:endParaRPr lang="en-US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2926" y="1264555"/>
            <a:ext cx="3536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Bahnschrift SemiLight Condensed" panose="020B0502040204020203" pitchFamily="34" charset="0"/>
              </a:rPr>
              <a:t>Experience the prototype live</a:t>
            </a:r>
            <a:r>
              <a:rPr lang="en-US" sz="1600" dirty="0" smtClean="0">
                <a:latin typeface="Bahnschrift SemiLight Condensed" panose="020B0502040204020203" pitchFamily="34" charset="0"/>
              </a:rPr>
              <a:t>!</a:t>
            </a:r>
            <a:endParaRPr lang="en-US" sz="1600" dirty="0">
              <a:latin typeface="Bahnschrift SemiLight Condensed" panose="020B0502040204020203" pitchFamily="34" charset="0"/>
            </a:endParaRPr>
          </a:p>
          <a:p>
            <a:r>
              <a:rPr lang="en-US" sz="1200" dirty="0" smtClean="0"/>
              <a:t>👉 </a:t>
            </a:r>
            <a:r>
              <a:rPr lang="en-US" sz="1200" dirty="0">
                <a:hlinkClick r:id="rId4"/>
              </a:rPr>
              <a:t>https://datathon-2025-full-1.onrender.com</a:t>
            </a:r>
            <a:endParaRPr lang="en-US" sz="1200" dirty="0"/>
          </a:p>
        </p:txBody>
      </p:sp>
      <p:pic>
        <p:nvPicPr>
          <p:cNvPr id="3" name="Banking_Iya_Bola_Ap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67"/>
                </p14:media>
              </p:ext>
            </p:extLst>
          </p:nvPr>
        </p:nvPicPr>
        <p:blipFill rotWithShape="1">
          <a:blip r:embed="rId5"/>
          <a:srcRect l="16228" r="14785"/>
          <a:stretch>
            <a:fillRect/>
          </a:stretch>
        </p:blipFill>
        <p:spPr>
          <a:xfrm>
            <a:off x="6152555" y="1374675"/>
            <a:ext cx="3799709" cy="50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04031"/>
      </p:ext>
    </p:extLst>
  </p:cSld>
  <p:clrMapOvr>
    <a:masterClrMapping/>
  </p:clrMapOvr>
  <p:transition spd="slow" advTm="19439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pauseEvt time="128743" objId="3"/>
        <p14:seekEvt time="128743" objId="3" seek="137120"/>
        <p14:resumeEvt time="128942" objId="3"/>
        <p14:pauseEvt time="130060" objId="3"/>
        <p14:seekEvt time="130060" objId="3" seek="151645"/>
        <p14:resumeEvt time="130269" objId="3"/>
        <p14:pauseEvt time="145893" objId="3"/>
        <p14:seekEvt time="145893" objId="3" seek="180696"/>
        <p14:resumeEvt time="146315" objId="3"/>
        <p14:pauseEvt time="149310" objId="3"/>
        <p14:seekEvt time="149310" objId="3" seek="195803"/>
        <p14:resumeEvt time="149522" objId="3"/>
        <p14:pauseEvt time="173611" objId="3"/>
        <p14:seekEvt time="173611" objId="3" seek="228340"/>
        <p14:resumeEvt time="174038" objId="3"/>
        <p14:stopEvt time="194398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733" y="583289"/>
            <a:ext cx="5203968" cy="1280890"/>
          </a:xfrm>
        </p:spPr>
        <p:txBody>
          <a:bodyPr/>
          <a:lstStyle/>
          <a:p>
            <a:r>
              <a:rPr lang="en-US" dirty="0" err="1">
                <a:latin typeface="Bahnschrift" panose="020B0502040204020203" pitchFamily="34" charset="0"/>
              </a:rPr>
              <a:t>Iya</a:t>
            </a:r>
            <a:r>
              <a:rPr lang="en-US" dirty="0">
                <a:latin typeface="Bahnschrift" panose="020B0502040204020203" pitchFamily="34" charset="0"/>
              </a:rPr>
              <a:t> Bola Assistant App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2733" y="1504950"/>
            <a:ext cx="6493924" cy="37776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ahnschrift Condensed" panose="020B0502040204020203" pitchFamily="34" charset="0"/>
              </a:rPr>
              <a:t>	Powered </a:t>
            </a:r>
            <a:r>
              <a:rPr lang="en-US" dirty="0">
                <a:latin typeface="Bahnschrift Condensed" panose="020B0502040204020203" pitchFamily="34" charset="0"/>
              </a:rPr>
              <a:t>by </a:t>
            </a:r>
            <a:r>
              <a:rPr lang="en-US" dirty="0" smtClean="0">
                <a:latin typeface="Bahnschrift Condensed" panose="020B0502040204020203" pitchFamily="34" charset="0"/>
              </a:rPr>
              <a:t>Team GrandMEAN </a:t>
            </a:r>
          </a:p>
          <a:p>
            <a:pPr marL="0" indent="0">
              <a:buNone/>
            </a:pPr>
            <a:r>
              <a:rPr lang="en-US" dirty="0" smtClean="0">
                <a:latin typeface="Bahnschrift Condensed" panose="020B0502040204020203" pitchFamily="34" charset="0"/>
              </a:rPr>
              <a:t>	</a:t>
            </a:r>
            <a:r>
              <a:rPr lang="en-US" b="1" dirty="0" smtClean="0">
                <a:latin typeface="Blackadder ITC" panose="04020505051007020D02" pitchFamily="82" charset="0"/>
              </a:rPr>
              <a:t>for</a:t>
            </a:r>
            <a:r>
              <a:rPr lang="en-US" dirty="0" smtClean="0">
                <a:latin typeface="Bahnschrift Condensed" panose="020B0502040204020203" pitchFamily="34" charset="0"/>
              </a:rPr>
              <a:t> </a:t>
            </a:r>
            <a:r>
              <a:rPr lang="en-US" dirty="0" err="1" smtClean="0">
                <a:latin typeface="Bahnschrift Condensed" panose="020B0502040204020203" pitchFamily="34" charset="0"/>
              </a:rPr>
              <a:t>Dataverse</a:t>
            </a:r>
            <a:r>
              <a:rPr lang="en-US" dirty="0" smtClean="0">
                <a:latin typeface="Bahnschrift Condensed" panose="020B0502040204020203" pitchFamily="34" charset="0"/>
              </a:rPr>
              <a:t> </a:t>
            </a:r>
            <a:r>
              <a:rPr lang="en-US" dirty="0" err="1">
                <a:latin typeface="Bahnschrift Condensed" panose="020B0502040204020203" pitchFamily="34" charset="0"/>
              </a:rPr>
              <a:t>Datathon</a:t>
            </a:r>
            <a:r>
              <a:rPr lang="en-US" dirty="0">
                <a:latin typeface="Bahnschrift Condensed" panose="020B0502040204020203" pitchFamily="34" charset="0"/>
              </a:rPr>
              <a:t> 2025</a:t>
            </a:r>
            <a:endParaRPr lang="en-US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146351"/>
      </p:ext>
    </p:extLst>
  </p:cSld>
  <p:clrMapOvr>
    <a:masterClrMapping/>
  </p:clrMapOvr>
  <p:transition spd="slow" advTm="5113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261</TotalTime>
  <Words>218</Words>
  <Application>Microsoft Office PowerPoint</Application>
  <PresentationFormat>Widescreen</PresentationFormat>
  <Paragraphs>37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Bahnschrift</vt:lpstr>
      <vt:lpstr>Bahnschrift Condensed</vt:lpstr>
      <vt:lpstr>Bahnschrift SemiLight Condensed</vt:lpstr>
      <vt:lpstr>Blackadder ITC</vt:lpstr>
      <vt:lpstr>Century Gothic</vt:lpstr>
      <vt:lpstr>Wingdings 3</vt:lpstr>
      <vt:lpstr>Wisp</vt:lpstr>
      <vt:lpstr>Banking Iya Bola</vt:lpstr>
      <vt:lpstr>Validated Understanding of the Problem</vt:lpstr>
      <vt:lpstr>Meet Iya Bola Assistant</vt:lpstr>
      <vt:lpstr>What Iya Bola Can Do</vt:lpstr>
      <vt:lpstr>Real-Time Analytics Dashboard</vt:lpstr>
      <vt:lpstr>Impact &amp; Scalability</vt:lpstr>
      <vt:lpstr>Live Demo</vt:lpstr>
      <vt:lpstr>Iya Bola Assistant App</vt:lpstr>
    </vt:vector>
  </TitlesOfParts>
  <Company>GrandMEAN Research and Analytics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Iya Bola</dc:title>
  <dc:creator>Microsoft account</dc:creator>
  <cp:lastModifiedBy>Microsoft account</cp:lastModifiedBy>
  <cp:revision>34</cp:revision>
  <dcterms:created xsi:type="dcterms:W3CDTF">2025-10-11T12:10:59Z</dcterms:created>
  <dcterms:modified xsi:type="dcterms:W3CDTF">2025-10-11T16:33:30Z</dcterms:modified>
</cp:coreProperties>
</file>